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3" r:id="rId4"/>
    <p:sldId id="274" r:id="rId5"/>
    <p:sldId id="275" r:id="rId6"/>
    <p:sldId id="267" r:id="rId7"/>
    <p:sldId id="268" r:id="rId8"/>
    <p:sldId id="276" r:id="rId9"/>
    <p:sldId id="277" r:id="rId10"/>
    <p:sldId id="266" r:id="rId11"/>
    <p:sldId id="273" r:id="rId12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10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51D6200-5658-4997-8988-D36878FD6F20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5AE8711-91DD-4CB1-8F81-55B62120C2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101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9C94B4F-1CBE-4B24-A428-EE544057E07C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299F9D-4DD6-46C0-950D-8F436D7CED9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37443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6DE67E-AC95-4F02-9668-9B8316E7AEAC}" type="slidenum">
              <a:rPr lang="es-ES" altLang="es-MX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ES" alt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F34D7-EC52-4651-91C4-89AA73456A3C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3F1E-69F0-44EF-B867-EDD301A9A2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FABE9-287A-4BA4-87D3-92FCF7E90130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FDDAF-FD2E-4F01-92AA-1C7A665D8AA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DF761-D452-41AB-A718-F91CFF070A69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4A153-5C03-46BD-B887-6200642969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85967-0495-4B03-BEA2-18068ED1047B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8EE12-EA0D-4199-B7D6-95CEA78327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0CBEC-9FFD-4CE0-B928-88A4CE53E6B5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74F26-53E7-489C-A122-85954A9151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B398-759E-40F0-92F2-F8BFC14756F3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B5BC2-9724-4208-AFCC-57B26DCF9C2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5A12E-9E59-4DEE-9E99-9CAC4279F35C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50AC8-8414-451A-8373-500FAB13FDC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BCFF-78B1-40E7-A52A-C3C2790B1E1A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391B4-94CE-4CE3-B354-8D30F7C19F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65F93-46F9-4EFB-8E29-1653C09AEEC2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41C64-031B-48A2-86A9-DE2FC5FE25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ACE79-9DFB-457B-A5D8-1649BD8E08A2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5504D-7F72-45A1-A498-F729DB01F4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9019B-3F5A-4FB2-8422-6C142448AD44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40065-A611-4CE9-BB94-E8EE87721B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75EFF8-5BBC-490F-AA38-D484EEACFC33}" type="datetimeFigureOut">
              <a:rPr lang="es-ES"/>
              <a:pPr>
                <a:defRPr/>
              </a:pPr>
              <a:t>29/07/2014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D0D204-EAD5-4DAC-B14D-C68BFCF804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850" y="1916113"/>
            <a:ext cx="8501063" cy="46085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sz="2700" b="1" dirty="0" smtClean="0"/>
              <a:t>CAPACITACIÓN PARA LA PLANIFICACIÓN DIDÁCTICA</a:t>
            </a:r>
            <a:br>
              <a:rPr lang="es-ES" sz="2700" b="1" dirty="0" smtClean="0"/>
            </a:br>
            <a:r>
              <a:rPr lang="es-ES" sz="2700" b="1" dirty="0" smtClean="0"/>
              <a:t> DEL CICLO II-2014</a:t>
            </a:r>
            <a:r>
              <a:rPr lang="es-MX" sz="2800" dirty="0"/>
              <a:t/>
            </a:r>
            <a:br>
              <a:rPr lang="es-MX" sz="2800" dirty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4000" dirty="0"/>
              <a:t/>
            </a:r>
            <a:br>
              <a:rPr lang="es-ES" sz="4000" dirty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3100" b="1" dirty="0" smtClean="0"/>
              <a:t>CICLO I/2014.</a:t>
            </a:r>
            <a:r>
              <a:rPr lang="es-ES" sz="3600" dirty="0" smtClean="0"/>
              <a:t/>
            </a:r>
            <a:br>
              <a:rPr lang="es-ES" sz="3600" dirty="0" smtClean="0"/>
            </a:br>
            <a:endParaRPr lang="es-ES" dirty="0" smtClean="0"/>
          </a:p>
        </p:txBody>
      </p:sp>
      <p:sp>
        <p:nvSpPr>
          <p:cNvPr id="2051" name="2 Subtítulo"/>
          <p:cNvSpPr>
            <a:spLocks noGrp="1"/>
          </p:cNvSpPr>
          <p:nvPr>
            <p:ph type="subTitle" idx="1"/>
          </p:nvPr>
        </p:nvSpPr>
        <p:spPr>
          <a:xfrm>
            <a:off x="539750" y="188913"/>
            <a:ext cx="7920038" cy="1439862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s-ES" altLang="es-MX" sz="2800" smtClean="0">
                <a:solidFill>
                  <a:schemeClr val="bg1"/>
                </a:solidFill>
              </a:rPr>
              <a:t>UNIVERSIDAD DE EL SALVADOR</a:t>
            </a:r>
            <a:br>
              <a:rPr lang="es-ES" altLang="es-MX" sz="2800" smtClean="0">
                <a:solidFill>
                  <a:schemeClr val="bg1"/>
                </a:solidFill>
              </a:rPr>
            </a:br>
            <a:r>
              <a:rPr lang="es-ES" altLang="es-MX" sz="2800" smtClean="0">
                <a:solidFill>
                  <a:schemeClr val="bg1"/>
                </a:solidFill>
              </a:rPr>
              <a:t>FACULTAD DE JURISPRUDENCIA Y CIENCIAS SOCIALES</a:t>
            </a:r>
            <a:br>
              <a:rPr lang="es-ES" altLang="es-MX" sz="2800" smtClean="0">
                <a:solidFill>
                  <a:schemeClr val="bg1"/>
                </a:solidFill>
              </a:rPr>
            </a:br>
            <a:r>
              <a:rPr lang="es-ES" altLang="es-MX" sz="2800" b="1" smtClean="0">
                <a:solidFill>
                  <a:schemeClr val="bg1"/>
                </a:solidFill>
              </a:rPr>
              <a:t>COMISIÓN CURRICULAR</a:t>
            </a:r>
            <a:endParaRPr lang="es-ES" altLang="es-MX" sz="2800" smtClean="0">
              <a:solidFill>
                <a:schemeClr val="bg1"/>
              </a:solidFill>
            </a:endParaRPr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3573463"/>
            <a:ext cx="2735262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/>
          <a:lstStyle/>
          <a:p>
            <a:r>
              <a:rPr lang="es-MX" altLang="es-MX" b="1" smtClean="0"/>
              <a:t>RESULTADOS ESPERADOS</a:t>
            </a:r>
          </a:p>
        </p:txBody>
      </p:sp>
      <p:sp>
        <p:nvSpPr>
          <p:cNvPr id="4" name="3 Rectángulo redondeado"/>
          <p:cNvSpPr/>
          <p:nvPr/>
        </p:nvSpPr>
        <p:spPr>
          <a:xfrm>
            <a:off x="815975" y="1989138"/>
            <a:ext cx="3179763" cy="1439862"/>
          </a:xfrm>
          <a:prstGeom prst="round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 smtClean="0">
                <a:solidFill>
                  <a:schemeClr val="tx1"/>
                </a:solidFill>
              </a:rPr>
              <a:t>Capacitación 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833438" y="3573463"/>
            <a:ext cx="3162300" cy="1439862"/>
          </a:xfrm>
          <a:prstGeom prst="round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dirty="0" smtClean="0">
                <a:solidFill>
                  <a:schemeClr val="tx1"/>
                </a:solidFill>
              </a:rPr>
              <a:t>Planificación Didáctica. 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950913" y="5229225"/>
            <a:ext cx="3044825" cy="1439863"/>
          </a:xfrm>
          <a:prstGeom prst="round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es-MX" dirty="0" smtClean="0">
                <a:solidFill>
                  <a:schemeClr val="tx1"/>
                </a:solidFill>
              </a:rPr>
              <a:t>Informe de Cumplimiento de la Planificación Didáctica por período.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1165225" y="1196975"/>
            <a:ext cx="2354263" cy="5762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dirty="0"/>
              <a:t>FASE CLAVE</a:t>
            </a:r>
          </a:p>
        </p:txBody>
      </p:sp>
      <p:sp>
        <p:nvSpPr>
          <p:cNvPr id="8" name="7 Elipse"/>
          <p:cNvSpPr/>
          <p:nvPr/>
        </p:nvSpPr>
        <p:spPr>
          <a:xfrm>
            <a:off x="4643438" y="1196975"/>
            <a:ext cx="4032250" cy="5762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dirty="0" smtClean="0"/>
              <a:t>Resultados   </a:t>
            </a:r>
            <a:r>
              <a:rPr lang="es-MX" sz="2000" dirty="0"/>
              <a:t>ESPERADOS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4932363" y="1984375"/>
            <a:ext cx="3455987" cy="143986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s-MX" dirty="0" smtClean="0">
                <a:solidFill>
                  <a:schemeClr val="tx1"/>
                </a:solidFill>
              </a:rPr>
              <a:t>Retroalimentación de los elementos del Proceso Didáctico para la mejora de la ejecución del mismo.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4932040" y="3573016"/>
            <a:ext cx="3455987" cy="1872556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s-MX" sz="1600" dirty="0">
                <a:solidFill>
                  <a:schemeClr val="tx1"/>
                </a:solidFill>
              </a:rPr>
              <a:t> </a:t>
            </a:r>
          </a:p>
          <a:p>
            <a:pPr algn="just">
              <a:defRPr/>
            </a:pPr>
            <a:r>
              <a:rPr lang="es-MX" sz="1600" dirty="0" smtClean="0">
                <a:solidFill>
                  <a:schemeClr val="tx1"/>
                </a:solidFill>
              </a:rPr>
              <a:t>Diseño de Instrumentos  de planificación de forma </a:t>
            </a:r>
            <a:r>
              <a:rPr lang="es-MX" sz="1600" b="1" i="1" dirty="0" smtClean="0">
                <a:solidFill>
                  <a:schemeClr val="tx1"/>
                </a:solidFill>
              </a:rPr>
              <a:t>consiente y consensada </a:t>
            </a:r>
            <a:r>
              <a:rPr lang="es-MX" sz="1600" dirty="0" smtClean="0">
                <a:solidFill>
                  <a:schemeClr val="tx1"/>
                </a:solidFill>
              </a:rPr>
              <a:t>con el equipo de docentes del curso a impartir.</a:t>
            </a:r>
          </a:p>
          <a:p>
            <a:pPr algn="just">
              <a:defRPr/>
            </a:pPr>
            <a:endParaRPr lang="es-MX" sz="16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es-MX" sz="1600" b="1" i="1" dirty="0" smtClean="0">
                <a:solidFill>
                  <a:schemeClr val="tx1"/>
                </a:solidFill>
              </a:rPr>
              <a:t>Entrega puntual </a:t>
            </a:r>
            <a:r>
              <a:rPr lang="es-MX" sz="1600" dirty="0" smtClean="0">
                <a:solidFill>
                  <a:schemeClr val="tx1"/>
                </a:solidFill>
              </a:rPr>
              <a:t>de los mismos.</a:t>
            </a:r>
            <a:endParaRPr lang="es-MX" sz="1600" dirty="0">
              <a:solidFill>
                <a:schemeClr val="tx1"/>
              </a:solidFill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4932363" y="5589240"/>
            <a:ext cx="3455987" cy="107984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es-MX" sz="1600" dirty="0" smtClean="0">
                <a:solidFill>
                  <a:schemeClr val="tx1"/>
                </a:solidFill>
              </a:rPr>
              <a:t>Detalle sincero de los inconvenientes en el cumplimiento de la Planificación, y </a:t>
            </a:r>
            <a:r>
              <a:rPr lang="es-MX" sz="1600" b="1" i="1" dirty="0">
                <a:solidFill>
                  <a:schemeClr val="tx1"/>
                </a:solidFill>
              </a:rPr>
              <a:t>a</a:t>
            </a:r>
            <a:r>
              <a:rPr lang="es-MX" sz="1600" b="1" i="1" dirty="0" smtClean="0">
                <a:solidFill>
                  <a:schemeClr val="tx1"/>
                </a:solidFill>
              </a:rPr>
              <a:t>ctitud favorable </a:t>
            </a:r>
            <a:r>
              <a:rPr lang="es-MX" sz="1600" dirty="0" smtClean="0">
                <a:solidFill>
                  <a:schemeClr val="tx1"/>
                </a:solidFill>
              </a:rPr>
              <a:t>a la mejora de los mismos.</a:t>
            </a:r>
            <a:endParaRPr lang="es-MX" sz="1600" dirty="0">
              <a:solidFill>
                <a:schemeClr val="tx1"/>
              </a:solidFill>
            </a:endParaRPr>
          </a:p>
        </p:txBody>
      </p:sp>
      <p:sp>
        <p:nvSpPr>
          <p:cNvPr id="13" name="12 Flecha a la derecha con muesca"/>
          <p:cNvSpPr/>
          <p:nvPr/>
        </p:nvSpPr>
        <p:spPr>
          <a:xfrm>
            <a:off x="4060825" y="2452688"/>
            <a:ext cx="719138" cy="504825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4" name="13 Flecha a la derecha con muesca"/>
          <p:cNvSpPr/>
          <p:nvPr/>
        </p:nvSpPr>
        <p:spPr>
          <a:xfrm>
            <a:off x="4060825" y="4262438"/>
            <a:ext cx="719138" cy="504825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5" name="14 Flecha a la derecha con muesca"/>
          <p:cNvSpPr/>
          <p:nvPr/>
        </p:nvSpPr>
        <p:spPr>
          <a:xfrm>
            <a:off x="4060825" y="5949950"/>
            <a:ext cx="719138" cy="503238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data:image/jpeg;base64,/9j/4AAQSkZJRgABAQAAAQABAAD/2wCEAAkGBwgHBgkIBwgKCgkLDRYPDQwMDRsUFRAWIB0iIiAdHx8kKDQsJCYxJx8fLT0tMTU3Ojo6Iys/RD84QzQ5OjcBCgoKDQwNGg8PGjclHyU3Nzc3Nzc3Nzc3Nzc3Nzc3Nzc3Nzc3Nzc3Nzc3Nzc3Nzc3Nzc3Nzc3Nzc3Nzc3Nzc3N//AABEIAFwAXAMBEQACEQEDEQH/xAAcAAABBAMBAAAAAAAAAAAAAAAAAwUGBwECBAj/xAA1EAACAQICBA0DBAMAAAAAAAABAgMABAURBhIhMQcTFTJBUVRhcoGTscFicaEiI1KRFDPx/8QAGgEBAAIDAQAAAAAAAAAAAAAAAAQGAgMFAf/EAC8RAAIBAwIFAQUJAAAAAAAAAAABAgMEERIxBSFBUWFxMoGhweETFBUiQpGx0fD/2gAMAwEAAhEDEQA/ALtQlmcZ81svwKA3y7zQBl3mgDL6jQCM9xBbgGe4jiz3a7hfevHJLcyjCU/ZWTMM0M660E6SDrRgfaiaewlGUfaWBXLvNemIZd5oAy7zQBl3mgDLvNAaxMWUk9DEf0aA1h50vj+BQCtAFAVpwg6fvZTyYTgUgE6bLi5AB4s/xXv6z0ffdCuLnS9MCy8J4MqiVa4XLou/l/Lv6FVTzS3MrS3MrzStznkYsx8zUBtt5ZbIRjBaYrC8BbzzWsoltZpIZBueJyrDzFE2tjycIzWmayvJYuhfCRcRzx2OkUokgbJUuyMmQ/X1jv3jpz6JlG6ecTK5xLgUHF1LZYfbv6efBbQIIzG6ugVIzQBQBQCVvzG8be5oAh50vj+BQCtARbhH0gOj2jkk0UgjuJ24mJyeaTvbyAPnlWmvNxh+XdnS4VbU69xmr7Eeb+S97KD19ca+trZ7Sc8865LTW5fYzjJZi8k0wrgtxXG8JhvTikWHrOmukZhLsVO4k5jLMbenfU6hbLGqRV+J8ZmqrpUdlu+7IvpDohpBoleRriLLPaynKO4RiUY9Rz2q2W3L3yNZVKMexqsuI1m8qWfD5nGGDDMHZuqBKOl4LXSqKpBTXUvDgoxmTE9G/wDHuGLTWT8VrE7SmWa/jZ5V0rWeqGH0KXxy2VG51R2lz9/X+ya1JOMFAFAJW/Mbxt7mgCHnS+P4FAK0Ax6VaK4VpVax2+LwyOIiTE0cpQoTvIy2HzBrxxT3NlOrOn7LIFb8Cdpb4xDKMYuHw1TnJAy6sj/TrjZkenZn7jW6Se5Khf1aazDk/Ba6IsaKqKFVQAAOgVtIL5vIw6eYcmKaKYhaMFMkiARFjllJrDU2/fKsKizFki1noqqXTr6dRlwHRDR3CLFIHsYL2bL9ye6QOWPcDsA7hWKowW6yb6nErmTxGbiuy5D5gmH4Vhl5PJhttHbG6CiRI9ikrnkQOjed1ZRpxi8xRorXdavGMass42z5H6syOFAFAJW/Mbxt7mgCHnS+P4FAK0AUAUBz317bWFrJc3kyQwRjN3dsgK8bUVlmdOnOpJQgstlQ6VcJDYjiNvDhyNHhkE6vIzD9c+qeroHUPt9qgzucyWNizW3BVCjLXzm00uyJBb4stwyCOZNWQZqzNkD51PWHzRWJRcG4yWGh6wuK9a+g4yIpGHzLFhls20MSWUAUAUAlb8xvG3uaAIedL4/gUArQBQGsjiNGdiAqjMk9AoEm+SPPuneldxpJiJCsy2ETHiIt2z+R7z+N335dWq6ks9C9WNjCzppfqe7+XovjuMmE4ZeYxfR2WHwtNPJuA3AdJJ6AOusIwcnhG+vcU6EHObwi1rTQuywHCoba/unmu5WLM6sQifSo6tu87+6ulSp/Zxxkpl/efe6utRx/PvHbBIxYyMWv1mjABjRtm0ddbSCS61nS5hWWM/pb8UArQBQCVvzG8be5oAh50vj+BQCtAFARzhDvDY6GYpKCQWh4oZfWQvzWqu8U2T+GQ13cE+jz+3M858dG7HUdW+xzrm6WuhcvtoTfKSZdPArhscOA3OIsg465nKBunUUAZf3rVOtY4jkrHHKrlXVPol8WSbS63gnt4OOJBVzkQctmX/KknFIvDb2ccwIlaTpCF9b8UBM8AhmjtteRYkjdVMaR9Xf30A60AUAlb8xvG3uaAIedL4/gUArQBQDVpJeYPZ4Y7Y+bc2bEApOgcOd4AXI5nZWE5xgsyN9vQrV56KKy/wDblO32LcHd7iAWTRB0tg3++CQxH01IGXnUf7xDOx2Pwi4UM61nt9foXTgcWHRYVbDBooI7BkDQrAoVdU7cwKlLDXI4dRTjJqe6OPSJBlC5+pcv6r0wIhiExiZYoFVS525DooCwrGPibK3i/hGq/wBCgF6AKASt+Y3jb3NAERyaXx/AoBTWoDGtQFU8OkVyIcNvBrGyj10kI3I5yyz+4BHl31GuIOWGdvhFzGjri93gquyhlv51gsI2uZm5qQjXJ8hUPRLOMHfdxSUdbksHpDQ3D5sG0Yw7D7tgZ4Yv3NueRJJy8s8vKulTi4xSZTburGtXlOOzMaSzoscSlgCMyftWZHIaf38RGW3MAL5/9oCzQwAy6qAzrUAZ0Anb8xvG3uaAR28ZLl/P4FAYYv0UAm7S9GVActwJ5I2QpE6MMmR9oI7xQHFaW0tghjs7aztkJzKwpqA+QAoM5OkTzr/sZR9qAZ8Q4q+uAZbuNFBAdS36gOqgG57m3GMPc5hFV11UA2ZLkBt8qAlWHYvHeqxXeuWeW6gHBZwaA3EtAKWpziJ+tvc0Bqi5vL4/gUBtqUBgxigMcUKA1MA6qAwbZDvA/qgOeTCLKU5y2kDnraIGgFUsLdAAkKKBuCqBQCgtUG5RQG3+OvVQGeJFAZthlGR9be5oDSWzWVy/GzoTvEchUUBpyevabv1jQByevabv1jQByevabv1jQByevabv1jQByevabv1jQByevabv1jQByevabv1jQByevabv1jQByevabv1jQByevabv1jQHRDGIowiliB0scya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SV" altLang="es-SV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196975"/>
            <a:ext cx="47529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s-ES" altLang="es-MX" sz="6000" smtClean="0"/>
              <a:t>Agenda </a:t>
            </a:r>
          </a:p>
        </p:txBody>
      </p:sp>
      <p:sp>
        <p:nvSpPr>
          <p:cNvPr id="3075" name="2 Marcador de contenido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 algn="just" eaLnBrk="1" hangingPunct="1"/>
            <a:r>
              <a:rPr lang="es-ES" altLang="es-MX" dirty="0" smtClean="0"/>
              <a:t>Saludo</a:t>
            </a:r>
          </a:p>
          <a:p>
            <a:pPr algn="just" eaLnBrk="1" hangingPunct="1"/>
            <a:r>
              <a:rPr lang="es-ES" altLang="es-MX" dirty="0" smtClean="0"/>
              <a:t>Objetivos de la jornada</a:t>
            </a:r>
          </a:p>
          <a:p>
            <a:pPr algn="just" eaLnBrk="1" hangingPunct="1"/>
            <a:r>
              <a:rPr lang="es-ES" altLang="es-MX" dirty="0" smtClean="0"/>
              <a:t>Proceso de Planificación Didáctica </a:t>
            </a:r>
          </a:p>
          <a:p>
            <a:pPr algn="just" eaLnBrk="1" hangingPunct="1"/>
            <a:r>
              <a:rPr lang="es-ES" altLang="es-MX" dirty="0" smtClean="0"/>
              <a:t>Resultados esperados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2 Marcador de contenido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184775"/>
          </a:xfrm>
        </p:spPr>
        <p:txBody>
          <a:bodyPr/>
          <a:lstStyle/>
          <a:p>
            <a:pPr marL="457200" indent="-457200" algn="just">
              <a:buFont typeface="Calibri" pitchFamily="34" charset="0"/>
              <a:buAutoNum type="arabicPeriod"/>
            </a:pPr>
            <a:endParaRPr lang="es-MX" altLang="es-MX" sz="2600" dirty="0" smtClean="0"/>
          </a:p>
          <a:p>
            <a:pPr marL="457200" indent="-457200" algn="just">
              <a:buFont typeface="Calibri" pitchFamily="34" charset="0"/>
              <a:buAutoNum type="arabicPeriod"/>
            </a:pPr>
            <a:r>
              <a:rPr lang="es-MX" altLang="es-MX" sz="2600" dirty="0" smtClean="0"/>
              <a:t>Informar sobre las etapas del proceso de Planificación para el presente ciclo. </a:t>
            </a:r>
          </a:p>
          <a:p>
            <a:pPr marL="457200" indent="-457200" algn="just">
              <a:buFont typeface="Calibri" pitchFamily="34" charset="0"/>
              <a:buAutoNum type="arabicPeriod"/>
            </a:pPr>
            <a:endParaRPr lang="es-MX" altLang="es-MX" sz="2600" dirty="0" smtClean="0"/>
          </a:p>
          <a:p>
            <a:pPr marL="457200" indent="-457200" algn="just">
              <a:buFont typeface="Calibri" pitchFamily="34" charset="0"/>
              <a:buAutoNum type="arabicPeriod"/>
            </a:pPr>
            <a:r>
              <a:rPr lang="es-MX" altLang="es-MX" sz="2600" dirty="0" smtClean="0"/>
              <a:t>Retroalimentar la información básica en el diseño de los instrumentos de planificación didáctica para fortalecer  la elaboración de los mismos.</a:t>
            </a:r>
          </a:p>
        </p:txBody>
      </p:sp>
      <p:sp>
        <p:nvSpPr>
          <p:cNvPr id="4099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solidFill>
            <a:schemeClr val="accent2"/>
          </a:solidFill>
        </p:spPr>
        <p:txBody>
          <a:bodyPr/>
          <a:lstStyle/>
          <a:p>
            <a:pPr eaLnBrk="1" hangingPunct="1"/>
            <a:r>
              <a:rPr lang="es-ES" altLang="es-MX" sz="6000" b="1" smtClean="0"/>
              <a:t>Objetivos de la Jornada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85584" cy="72008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ES" dirty="0" smtClean="0">
                <a:solidFill>
                  <a:schemeClr val="tx1"/>
                </a:solidFill>
              </a:rPr>
              <a:t>Calendario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tx1"/>
                </a:solidFill>
              </a:rPr>
              <a:t>de actividades</a:t>
            </a:r>
            <a:endParaRPr lang="es-ES" dirty="0">
              <a:solidFill>
                <a:schemeClr val="tx1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998473"/>
              </p:ext>
            </p:extLst>
          </p:nvPr>
        </p:nvGraphicFramePr>
        <p:xfrm>
          <a:off x="539552" y="1124744"/>
          <a:ext cx="8064896" cy="4530421"/>
        </p:xfrm>
        <a:graphic>
          <a:graphicData uri="http://schemas.openxmlformats.org/drawingml/2006/table">
            <a:tbl>
              <a:tblPr/>
              <a:tblGrid>
                <a:gridCol w="360040"/>
                <a:gridCol w="5472608"/>
                <a:gridCol w="2232248"/>
              </a:tblGrid>
              <a:tr h="24822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latin typeface="Arial Narrow"/>
                          <a:ea typeface="Calibri"/>
                          <a:cs typeface="Times New Roman"/>
                        </a:rPr>
                        <a:t>Nº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 i="1">
                          <a:latin typeface="Arial Narrow"/>
                          <a:ea typeface="Calibri"/>
                          <a:cs typeface="Times New Roman"/>
                        </a:rPr>
                        <a:t>Actividad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 i="1">
                          <a:latin typeface="Arial Narrow"/>
                          <a:ea typeface="Calibri"/>
                          <a:cs typeface="Times New Roman"/>
                        </a:rPr>
                        <a:t>Fecha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62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1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Jornada de Publicidad del Proceso de Planificación Didáctica.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21-23 de julio de 2014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latin typeface="Arial Narrow"/>
                          <a:ea typeface="Calibri"/>
                          <a:cs typeface="Times New Roman"/>
                        </a:rPr>
                        <a:t>2</a:t>
                      </a:r>
                      <a:endParaRPr lang="es-ES" sz="1800" dirty="0">
                        <a:latin typeface="Arial Narrow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Jornada de Capacitación del Proceso de Planificación Didáctica.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23-24 de julio de 2014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26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3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Planificación Didáctica 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latin typeface="Arial Narrow"/>
                          <a:ea typeface="Calibri"/>
                          <a:cs typeface="Times New Roman"/>
                        </a:rPr>
                        <a:t>24-31 de julio de 2014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6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4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 i="1" dirty="0">
                          <a:latin typeface="Arial Narrow"/>
                          <a:ea typeface="Calibri"/>
                          <a:cs typeface="Times New Roman"/>
                        </a:rPr>
                        <a:t>Entrega </a:t>
                      </a: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de Instrumentos de Planificación Didáctica.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 i="1">
                          <a:latin typeface="Arial Narrow"/>
                          <a:ea typeface="Calibri"/>
                          <a:cs typeface="Times New Roman"/>
                        </a:rPr>
                        <a:t>31 de julio 2014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43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5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Entrega de Informe de cumplimiento de la Planificación Didáctica del </a:t>
                      </a:r>
                      <a:r>
                        <a:rPr lang="es-ES" sz="1800" b="1" i="1" u="sng" dirty="0">
                          <a:latin typeface="Arial Narrow"/>
                          <a:ea typeface="Calibri"/>
                          <a:cs typeface="Times New Roman"/>
                        </a:rPr>
                        <a:t>Primer </a:t>
                      </a: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Período.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latin typeface="Arial Narrow"/>
                          <a:ea typeface="Calibri"/>
                          <a:cs typeface="Times New Roman"/>
                        </a:rPr>
                        <a:t>8-12 de septiembre de 2014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6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Entrega de Informe de cumplimiento de la Planificación Didáctica del </a:t>
                      </a:r>
                      <a:r>
                        <a:rPr lang="es-ES" sz="1800" b="1" i="1" u="sng" dirty="0">
                          <a:latin typeface="Arial Narrow"/>
                          <a:ea typeface="Calibri"/>
                          <a:cs typeface="Times New Roman"/>
                        </a:rPr>
                        <a:t>Segundo</a:t>
                      </a: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 Período. 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latin typeface="Arial Narrow"/>
                          <a:ea typeface="Calibri"/>
                          <a:cs typeface="Times New Roman"/>
                        </a:rPr>
                        <a:t>20 al 24 de octubre de 2014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27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7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Entrega de Informe de cumplimiento de la Planificación Didáctica del </a:t>
                      </a:r>
                      <a:r>
                        <a:rPr lang="es-ES" sz="1800" b="1" i="1" u="sng" dirty="0">
                          <a:latin typeface="Arial Narrow"/>
                          <a:ea typeface="Calibri"/>
                          <a:cs typeface="Times New Roman"/>
                        </a:rPr>
                        <a:t>Tercer </a:t>
                      </a: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Período.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1 al 5 de </a:t>
                      </a:r>
                      <a:r>
                        <a:rPr lang="es-ES" sz="1800" dirty="0" smtClean="0">
                          <a:latin typeface="Arial Narrow"/>
                          <a:ea typeface="Calibri"/>
                          <a:cs typeface="Times New Roman"/>
                        </a:rPr>
                        <a:t>diciembre </a:t>
                      </a:r>
                      <a:r>
                        <a:rPr lang="es-ES" sz="1800" dirty="0">
                          <a:latin typeface="Arial Narrow"/>
                          <a:ea typeface="Calibri"/>
                          <a:cs typeface="Times New Roman"/>
                        </a:rPr>
                        <a:t>de 2014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584" marR="39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ES" sz="3600" dirty="0" smtClean="0"/>
              <a:t>Instrumentos de Planificación Didáctica:</a:t>
            </a:r>
          </a:p>
          <a:p>
            <a:endParaRPr lang="es-ES" sz="3600" dirty="0" smtClean="0"/>
          </a:p>
          <a:p>
            <a:pPr lvl="1"/>
            <a:r>
              <a:rPr lang="es-ES" sz="3600" dirty="0" smtClean="0"/>
              <a:t>Programa de Estudio.</a:t>
            </a:r>
          </a:p>
          <a:p>
            <a:pPr lvl="1"/>
            <a:endParaRPr lang="es-ES" sz="3600" dirty="0" smtClean="0"/>
          </a:p>
          <a:p>
            <a:pPr lvl="1"/>
            <a:r>
              <a:rPr lang="es-ES" sz="3600" dirty="0" smtClean="0"/>
              <a:t>Plan de Unidad de Aprendizaje.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576262"/>
          </a:xfrm>
          <a:solidFill>
            <a:schemeClr val="accent4">
              <a:lumMod val="75000"/>
            </a:schemeClr>
          </a:solidFill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ENFOQUE DE PROCESO DIDÁCTICO </a:t>
            </a:r>
          </a:p>
        </p:txBody>
      </p:sp>
      <p:sp>
        <p:nvSpPr>
          <p:cNvPr id="5" name="4 Elipse"/>
          <p:cNvSpPr/>
          <p:nvPr/>
        </p:nvSpPr>
        <p:spPr>
          <a:xfrm>
            <a:off x="179388" y="1458913"/>
            <a:ext cx="3097212" cy="674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SV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Llamada de flecha a la izquierda"/>
          <p:cNvSpPr/>
          <p:nvPr/>
        </p:nvSpPr>
        <p:spPr>
          <a:xfrm>
            <a:off x="3276600" y="1387475"/>
            <a:ext cx="5759450" cy="74612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99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1400" b="1" dirty="0">
                <a:solidFill>
                  <a:schemeClr val="tx1"/>
                </a:solidFill>
              </a:rPr>
              <a:t>Actividades para dar sentido, plantear problemas, crear conflicto cognitivo (videos, películas, canciones, lecturas breves interesantes e impresionantes, preguntas, etc.)</a:t>
            </a:r>
            <a:endParaRPr lang="es-SV" sz="1400" b="1" dirty="0">
              <a:solidFill>
                <a:schemeClr val="tx1"/>
              </a:solidFill>
            </a:endParaRPr>
          </a:p>
        </p:txBody>
      </p:sp>
      <p:sp>
        <p:nvSpPr>
          <p:cNvPr id="7" name="6 Entrada manual"/>
          <p:cNvSpPr/>
          <p:nvPr/>
        </p:nvSpPr>
        <p:spPr>
          <a:xfrm>
            <a:off x="179388" y="2133600"/>
            <a:ext cx="3068637" cy="1008063"/>
          </a:xfrm>
          <a:prstGeom prst="flowChartManualInpu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PROCESAMIENTO DE INFORMACIÓN</a:t>
            </a:r>
            <a:endParaRPr lang="es-SV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Llamada de flecha a la izquierda"/>
          <p:cNvSpPr/>
          <p:nvPr/>
        </p:nvSpPr>
        <p:spPr>
          <a:xfrm>
            <a:off x="3276600" y="2251075"/>
            <a:ext cx="5759450" cy="74612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994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1400" b="1" dirty="0">
                <a:solidFill>
                  <a:schemeClr val="bg1"/>
                </a:solidFill>
              </a:rPr>
              <a:t>Estrategias que posibiliten la asimilación y la comprensión del contenido conceptual: ponencias, lectura sistemática, cuadro resumen, mapa conceptual, etc.</a:t>
            </a:r>
            <a:endParaRPr lang="es-SV" sz="1400" b="1" dirty="0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179388" y="3352800"/>
            <a:ext cx="3097212" cy="7239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APLICACIÓN</a:t>
            </a:r>
            <a:endParaRPr lang="es-SV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Llamada de flecha a la izquierda"/>
          <p:cNvSpPr/>
          <p:nvPr/>
        </p:nvSpPr>
        <p:spPr>
          <a:xfrm>
            <a:off x="3276600" y="3332163"/>
            <a:ext cx="5759450" cy="744537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99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1400" b="1" dirty="0">
                <a:solidFill>
                  <a:schemeClr val="tx1"/>
                </a:solidFill>
              </a:rPr>
              <a:t>Estrategias o procedimientos que permitan aplicar el contenido conceptual por medio de la experimentación, el diseño y la elaboración, ejercicios prácticos, etc.</a:t>
            </a:r>
            <a:endParaRPr lang="es-SV" sz="1400" b="1" dirty="0">
              <a:solidFill>
                <a:schemeClr val="tx1"/>
              </a:solidFill>
            </a:endParaRPr>
          </a:p>
        </p:txBody>
      </p:sp>
      <p:sp>
        <p:nvSpPr>
          <p:cNvPr id="10" name="9 Documento"/>
          <p:cNvSpPr/>
          <p:nvPr/>
        </p:nvSpPr>
        <p:spPr>
          <a:xfrm>
            <a:off x="179388" y="4330700"/>
            <a:ext cx="3097212" cy="898525"/>
          </a:xfrm>
          <a:prstGeom prst="flowChart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SOCIALIZACIÓN</a:t>
            </a:r>
            <a:endParaRPr lang="es-SV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Llamada de flecha a la izquierda"/>
          <p:cNvSpPr/>
          <p:nvPr/>
        </p:nvSpPr>
        <p:spPr>
          <a:xfrm>
            <a:off x="3276600" y="4340225"/>
            <a:ext cx="5759450" cy="74453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994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1600" b="1" dirty="0">
                <a:solidFill>
                  <a:schemeClr val="bg1"/>
                </a:solidFill>
              </a:rPr>
              <a:t>Puesta en común, publicación o demostración de lo aprendido con el fin de compartirlo socialmente.</a:t>
            </a:r>
            <a:endParaRPr lang="es-SV" sz="1600" b="1" dirty="0">
              <a:solidFill>
                <a:schemeClr val="bg1"/>
              </a:solidFill>
            </a:endParaRPr>
          </a:p>
        </p:txBody>
      </p:sp>
      <p:sp>
        <p:nvSpPr>
          <p:cNvPr id="40" name="39 Llamada de flecha a la izquierda"/>
          <p:cNvSpPr/>
          <p:nvPr/>
        </p:nvSpPr>
        <p:spPr>
          <a:xfrm>
            <a:off x="3295650" y="5299075"/>
            <a:ext cx="5759450" cy="1397000"/>
          </a:xfrm>
          <a:prstGeom prst="leftArrowCallout">
            <a:avLst>
              <a:gd name="adj1" fmla="val 25000"/>
              <a:gd name="adj2" fmla="val 18209"/>
              <a:gd name="adj3" fmla="val 25000"/>
              <a:gd name="adj4" fmla="val 899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1400" b="1" dirty="0">
                <a:solidFill>
                  <a:schemeClr val="tx1"/>
                </a:solidFill>
              </a:rPr>
              <a:t>Estrategias, procedimientos e instrumentos que permitan no sólo verificar el cumplimiento de objetivos o asimilación de contenidos conceptuales, sino, también,  mejorar el proceso tomando en cuenta los indicadores de logros de los contenidos procedimentales y actitudinales.</a:t>
            </a:r>
            <a:endParaRPr lang="es-SV" sz="1400" dirty="0"/>
          </a:p>
        </p:txBody>
      </p:sp>
      <p:sp>
        <p:nvSpPr>
          <p:cNvPr id="14343" name="14342 Proceso alternativo"/>
          <p:cNvSpPr/>
          <p:nvPr/>
        </p:nvSpPr>
        <p:spPr>
          <a:xfrm>
            <a:off x="179388" y="774700"/>
            <a:ext cx="8785225" cy="422275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ELEMENTOS DEL PROCESO</a:t>
            </a:r>
            <a:endParaRPr lang="es-SV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4" name="14343 Hexágono"/>
          <p:cNvSpPr/>
          <p:nvPr/>
        </p:nvSpPr>
        <p:spPr>
          <a:xfrm>
            <a:off x="179388" y="5589588"/>
            <a:ext cx="3116262" cy="792162"/>
          </a:xfrm>
          <a:prstGeom prst="hexag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EVALUACIÓN</a:t>
            </a:r>
            <a:endParaRPr lang="es-SV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1" grpId="0" animBg="1"/>
      <p:bldP spid="8" grpId="0" animBg="1"/>
      <p:bldP spid="13" grpId="0" animBg="1"/>
      <p:bldP spid="10" grpId="0" animBg="1"/>
      <p:bldP spid="16" grpId="0" animBg="1"/>
      <p:bldP spid="40" grpId="0" animBg="1"/>
      <p:bldP spid="14343" grpId="0" animBg="1"/>
      <p:bldP spid="143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576262"/>
          </a:xfrm>
          <a:solidFill>
            <a:schemeClr val="accent4">
              <a:lumMod val="75000"/>
            </a:schemeClr>
          </a:solidFill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ENFOQUE DE PROCESO DIDÁCTICO </a:t>
            </a:r>
          </a:p>
        </p:txBody>
      </p:sp>
      <p:sp>
        <p:nvSpPr>
          <p:cNvPr id="5" name="4 Elipse"/>
          <p:cNvSpPr/>
          <p:nvPr/>
        </p:nvSpPr>
        <p:spPr>
          <a:xfrm>
            <a:off x="2627313" y="1268413"/>
            <a:ext cx="3097212" cy="674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</a:t>
            </a:r>
            <a:endParaRPr lang="es-SV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Entrada manual"/>
          <p:cNvSpPr/>
          <p:nvPr/>
        </p:nvSpPr>
        <p:spPr>
          <a:xfrm>
            <a:off x="2627313" y="2205038"/>
            <a:ext cx="3068637" cy="936625"/>
          </a:xfrm>
          <a:prstGeom prst="flowChartManualInpu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PROCESAMIENTO DE INFORMACIÓN</a:t>
            </a:r>
            <a:endParaRPr lang="es-SV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2597150" y="3497263"/>
            <a:ext cx="3097213" cy="7239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APLICACIÓN</a:t>
            </a:r>
            <a:endParaRPr lang="es-SV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Documento"/>
          <p:cNvSpPr/>
          <p:nvPr/>
        </p:nvSpPr>
        <p:spPr>
          <a:xfrm>
            <a:off x="2597150" y="4546600"/>
            <a:ext cx="3097213" cy="898525"/>
          </a:xfrm>
          <a:prstGeom prst="flowChart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SOCIALIZACIÓN</a:t>
            </a:r>
            <a:endParaRPr lang="es-SV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3" name="14342 Proceso alternativo"/>
          <p:cNvSpPr/>
          <p:nvPr/>
        </p:nvSpPr>
        <p:spPr>
          <a:xfrm>
            <a:off x="179388" y="774700"/>
            <a:ext cx="8785225" cy="422275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DINÁMICA DEL PROCESO </a:t>
            </a:r>
            <a:endParaRPr lang="es-SV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4" name="14343 Hexágono"/>
          <p:cNvSpPr/>
          <p:nvPr/>
        </p:nvSpPr>
        <p:spPr>
          <a:xfrm>
            <a:off x="2587625" y="5732463"/>
            <a:ext cx="3116263" cy="792162"/>
          </a:xfrm>
          <a:prstGeom prst="hexag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EVALUACIÓN</a:t>
            </a:r>
            <a:endParaRPr lang="es-SV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4140200" y="1936750"/>
            <a:ext cx="0" cy="3397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>
            <a:off x="4140200" y="3160713"/>
            <a:ext cx="0" cy="3397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>
            <a:off x="4140200" y="4221163"/>
            <a:ext cx="0" cy="33972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>
            <a:off x="4140200" y="5394325"/>
            <a:ext cx="0" cy="33813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>
            <a:stCxn id="14344" idx="2"/>
          </p:cNvCxnSpPr>
          <p:nvPr/>
        </p:nvCxnSpPr>
        <p:spPr>
          <a:xfrm flipH="1">
            <a:off x="1763713" y="6129338"/>
            <a:ext cx="823912" cy="0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 flipV="1">
            <a:off x="1763713" y="2852738"/>
            <a:ext cx="0" cy="3276600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37" name="14336 Conector recto de flecha"/>
          <p:cNvCxnSpPr/>
          <p:nvPr/>
        </p:nvCxnSpPr>
        <p:spPr>
          <a:xfrm>
            <a:off x="1763713" y="2852738"/>
            <a:ext cx="823912" cy="0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>
            <a:off x="1763713" y="3860800"/>
            <a:ext cx="823912" cy="0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>
            <a:off x="1763713" y="5013325"/>
            <a:ext cx="823912" cy="0"/>
          </a:xfrm>
          <a:prstGeom prst="straightConnector1">
            <a:avLst/>
          </a:prstGeom>
          <a:ln w="317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>
            <a:off x="5703888" y="6129338"/>
            <a:ext cx="1244600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Elipse"/>
          <p:cNvSpPr/>
          <p:nvPr/>
        </p:nvSpPr>
        <p:spPr>
          <a:xfrm>
            <a:off x="6973888" y="5810250"/>
            <a:ext cx="1990725" cy="6381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1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s-SV" sz="1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4344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20162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/>
              <a:t>Criterios de Evaluación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20162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ES" dirty="0" smtClean="0"/>
              <a:t>Informe de Cumplimiento de Planificación Didáctica por Período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450</Words>
  <Application>Microsoft Office PowerPoint</Application>
  <PresentationFormat>Presentación en pantalla (4:3)</PresentationFormat>
  <Paragraphs>77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 CAPACITACIÓN PARA LA PLANIFICACIÓN DIDÁCTICA  DEL CICLO II-2014      CICLO I/2014. </vt:lpstr>
      <vt:lpstr>Agenda </vt:lpstr>
      <vt:lpstr>Objetivos de la Jornada </vt:lpstr>
      <vt:lpstr>Calendario de actividades</vt:lpstr>
      <vt:lpstr>Presentación de PowerPoint</vt:lpstr>
      <vt:lpstr>ENFOQUE DE PROCESO DIDÁCTICO </vt:lpstr>
      <vt:lpstr>ENFOQUE DE PROCESO DIDÁCTICO </vt:lpstr>
      <vt:lpstr>Criterios de Evaluación</vt:lpstr>
      <vt:lpstr>Informe de Cumplimiento de Planificación Didáctica por Período</vt:lpstr>
      <vt:lpstr>RESULTADOS ESPERADOS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JORNADA DE CAPACITACIÓN CURRICULAR PARA LA PLANIFICACIÓN DIDÁCTICA CICLO I/2014.</dc:title>
  <dc:creator>docencia</dc:creator>
  <cp:lastModifiedBy>Pc</cp:lastModifiedBy>
  <cp:revision>85</cp:revision>
  <dcterms:created xsi:type="dcterms:W3CDTF">2014-01-27T16:31:13Z</dcterms:created>
  <dcterms:modified xsi:type="dcterms:W3CDTF">2014-07-29T23:57:22Z</dcterms:modified>
</cp:coreProperties>
</file>